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A Day Without Sun Text Bold" charset="1" panose="02000506000000090004"/>
      <p:regular r:id="rId18"/>
    </p:embeddedFont>
    <p:embeddedFont>
      <p:font typeface="Ballpoint" charset="1" panose="00000000000000000000"/>
      <p:regular r:id="rId19"/>
    </p:embeddedFont>
    <p:embeddedFont>
      <p:font typeface="Itim" charset="1" panose="00000500000000000000"/>
      <p:regular r:id="rId20"/>
    </p:embeddedFont>
    <p:embeddedFont>
      <p:font typeface="Open Sans Bold" charset="1" panose="020B0806030504020204"/>
      <p:regular r:id="rId21"/>
    </p:embeddedFont>
    <p:embeddedFont>
      <p:font typeface="Dekko" charset="1" panose="00000500000000000000"/>
      <p:regular r:id="rId22"/>
    </p:embeddedFont>
    <p:embeddedFont>
      <p:font typeface="Childos Arabic Bold" charset="1" panose="000008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svg" Type="http://schemas.openxmlformats.org/officeDocument/2006/relationships/image"/><Relationship Id="rId11" Target="../media/image50.png" Type="http://schemas.openxmlformats.org/officeDocument/2006/relationships/image"/><Relationship Id="rId12" Target="../media/image51.png" Type="http://schemas.openxmlformats.org/officeDocument/2006/relationships/image"/><Relationship Id="rId2" Target="../media/image1.jpeg" Type="http://schemas.openxmlformats.org/officeDocument/2006/relationships/image"/><Relationship Id="rId3" Target="../media/image21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47.jpe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svg" Type="http://schemas.openxmlformats.org/officeDocument/2006/relationships/image"/><Relationship Id="rId11" Target="../media/image56.png" Type="http://schemas.openxmlformats.org/officeDocument/2006/relationships/image"/><Relationship Id="rId12" Target="../media/image57.svg" Type="http://schemas.openxmlformats.org/officeDocument/2006/relationships/image"/><Relationship Id="rId2" Target="../media/image1.jpeg" Type="http://schemas.openxmlformats.org/officeDocument/2006/relationships/image"/><Relationship Id="rId3" Target="../media/image27.png" Type="http://schemas.openxmlformats.org/officeDocument/2006/relationships/image"/><Relationship Id="rId4" Target="../media/image10.png" Type="http://schemas.openxmlformats.org/officeDocument/2006/relationships/image"/><Relationship Id="rId5" Target="../media/image52.png" Type="http://schemas.openxmlformats.org/officeDocument/2006/relationships/image"/><Relationship Id="rId6" Target="../media/image53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svg" Type="http://schemas.openxmlformats.org/officeDocument/2006/relationships/image"/><Relationship Id="rId11" Target="../media/image19.png" Type="http://schemas.openxmlformats.org/officeDocument/2006/relationships/image"/><Relationship Id="rId12" Target="../media/image20.svg" Type="http://schemas.openxmlformats.org/officeDocument/2006/relationships/image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svg" Type="http://schemas.openxmlformats.org/officeDocument/2006/relationships/image"/><Relationship Id="rId2" Target="../media/image1.jpe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.png" Type="http://schemas.openxmlformats.org/officeDocument/2006/relationships/image"/><Relationship Id="rId4" Target="../media/image3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4.pn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6.png" Type="http://schemas.openxmlformats.org/officeDocument/2006/relationships/image"/><Relationship Id="rId8" Target="../media/image37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svg" Type="http://schemas.openxmlformats.org/officeDocument/2006/relationships/image"/><Relationship Id="rId11" Target="../media/image44.png" Type="http://schemas.openxmlformats.org/officeDocument/2006/relationships/image"/><Relationship Id="rId2" Target="../media/image1.jpeg" Type="http://schemas.openxmlformats.org/officeDocument/2006/relationships/image"/><Relationship Id="rId3" Target="../media/image38.png" Type="http://schemas.openxmlformats.org/officeDocument/2006/relationships/image"/><Relationship Id="rId4" Target="../media/image39.pn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Relationship Id="rId9" Target="../media/image4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976154">
            <a:off x="3179887" y="-2087389"/>
            <a:ext cx="11386258" cy="14461778"/>
          </a:xfrm>
          <a:custGeom>
            <a:avLst/>
            <a:gdLst/>
            <a:ahLst/>
            <a:cxnLst/>
            <a:rect r="r" b="b" t="t" l="l"/>
            <a:pathLst>
              <a:path h="14461778" w="11386258">
                <a:moveTo>
                  <a:pt x="0" y="0"/>
                </a:moveTo>
                <a:lnTo>
                  <a:pt x="11386258" y="0"/>
                </a:lnTo>
                <a:lnTo>
                  <a:pt x="11386258" y="14461778"/>
                </a:lnTo>
                <a:lnTo>
                  <a:pt x="0" y="14461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750591" y="455780"/>
            <a:ext cx="12786818" cy="3836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58"/>
              </a:lnSpc>
            </a:pPr>
            <a:r>
              <a:rPr lang="en-US" b="true" sz="22200" spc="-288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"MAʼRIFAT"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035662" y="4148111"/>
            <a:ext cx="8216677" cy="3893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39"/>
              </a:lnSpc>
              <a:spcBef>
                <a:spcPct val="0"/>
              </a:spcBef>
            </a:pPr>
            <a:r>
              <a:rPr lang="en-US" sz="10599" spc="116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tahririyati reklama narxlari taqdimoti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1060722">
            <a:off x="-115527" y="1613053"/>
            <a:ext cx="4562127" cy="4588963"/>
          </a:xfrm>
          <a:custGeom>
            <a:avLst/>
            <a:gdLst/>
            <a:ahLst/>
            <a:cxnLst/>
            <a:rect r="r" b="b" t="t" l="l"/>
            <a:pathLst>
              <a:path h="4588963" w="4562127">
                <a:moveTo>
                  <a:pt x="4562127" y="0"/>
                </a:moveTo>
                <a:lnTo>
                  <a:pt x="0" y="0"/>
                </a:lnTo>
                <a:lnTo>
                  <a:pt x="0" y="4588963"/>
                </a:lnTo>
                <a:lnTo>
                  <a:pt x="4562127" y="4588963"/>
                </a:lnTo>
                <a:lnTo>
                  <a:pt x="4562127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98986">
            <a:off x="13066934" y="4998174"/>
            <a:ext cx="4581499" cy="4608449"/>
          </a:xfrm>
          <a:custGeom>
            <a:avLst/>
            <a:gdLst/>
            <a:ahLst/>
            <a:cxnLst/>
            <a:rect r="r" b="b" t="t" l="l"/>
            <a:pathLst>
              <a:path h="4608449" w="4581499">
                <a:moveTo>
                  <a:pt x="4581499" y="0"/>
                </a:moveTo>
                <a:lnTo>
                  <a:pt x="0" y="0"/>
                </a:lnTo>
                <a:lnTo>
                  <a:pt x="0" y="4608448"/>
                </a:lnTo>
                <a:lnTo>
                  <a:pt x="4581499" y="4608448"/>
                </a:lnTo>
                <a:lnTo>
                  <a:pt x="4581499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3459258">
            <a:off x="15411834" y="649694"/>
            <a:ext cx="2506725" cy="3905663"/>
          </a:xfrm>
          <a:custGeom>
            <a:avLst/>
            <a:gdLst/>
            <a:ahLst/>
            <a:cxnLst/>
            <a:rect r="r" b="b" t="t" l="l"/>
            <a:pathLst>
              <a:path h="3905663" w="2506725">
                <a:moveTo>
                  <a:pt x="2506726" y="0"/>
                </a:moveTo>
                <a:lnTo>
                  <a:pt x="0" y="0"/>
                </a:lnTo>
                <a:lnTo>
                  <a:pt x="0" y="3905662"/>
                </a:lnTo>
                <a:lnTo>
                  <a:pt x="2506726" y="3905662"/>
                </a:lnTo>
                <a:lnTo>
                  <a:pt x="250672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-4245636">
            <a:off x="2579731" y="5973413"/>
            <a:ext cx="1705687" cy="3374560"/>
          </a:xfrm>
          <a:custGeom>
            <a:avLst/>
            <a:gdLst/>
            <a:ahLst/>
            <a:cxnLst/>
            <a:rect r="r" b="b" t="t" l="l"/>
            <a:pathLst>
              <a:path h="3374560" w="1705687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488334">
            <a:off x="6597093" y="8878067"/>
            <a:ext cx="3883890" cy="755593"/>
          </a:xfrm>
          <a:custGeom>
            <a:avLst/>
            <a:gdLst/>
            <a:ahLst/>
            <a:cxnLst/>
            <a:rect r="r" b="b" t="t" l="l"/>
            <a:pathLst>
              <a:path h="755593" w="3883890">
                <a:moveTo>
                  <a:pt x="0" y="0"/>
                </a:moveTo>
                <a:lnTo>
                  <a:pt x="3883890" y="0"/>
                </a:lnTo>
                <a:lnTo>
                  <a:pt x="3883890" y="755593"/>
                </a:lnTo>
                <a:lnTo>
                  <a:pt x="0" y="755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133034" y="-15054535"/>
            <a:ext cx="21421034" cy="25341535"/>
          </a:xfrm>
          <a:custGeom>
            <a:avLst/>
            <a:gdLst/>
            <a:ahLst/>
            <a:cxnLst/>
            <a:rect r="r" b="b" t="t" l="l"/>
            <a:pathLst>
              <a:path h="25341535" w="21421034">
                <a:moveTo>
                  <a:pt x="0" y="0"/>
                </a:moveTo>
                <a:lnTo>
                  <a:pt x="21421034" y="0"/>
                </a:lnTo>
                <a:lnTo>
                  <a:pt x="21421034" y="25341535"/>
                </a:lnTo>
                <a:lnTo>
                  <a:pt x="0" y="25341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479" r="-25473" b="-1922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08396">
            <a:off x="7039498" y="2871174"/>
            <a:ext cx="4209004" cy="550997"/>
          </a:xfrm>
          <a:custGeom>
            <a:avLst/>
            <a:gdLst/>
            <a:ahLst/>
            <a:cxnLst/>
            <a:rect r="r" b="b" t="t" l="l"/>
            <a:pathLst>
              <a:path h="550997" w="4209004">
                <a:moveTo>
                  <a:pt x="0" y="0"/>
                </a:moveTo>
                <a:lnTo>
                  <a:pt x="4209004" y="0"/>
                </a:lnTo>
                <a:lnTo>
                  <a:pt x="4209004" y="550997"/>
                </a:lnTo>
                <a:lnTo>
                  <a:pt x="0" y="550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026364" y="4126840"/>
            <a:ext cx="6696563" cy="2033320"/>
          </a:xfrm>
          <a:custGeom>
            <a:avLst/>
            <a:gdLst/>
            <a:ahLst/>
            <a:cxnLst/>
            <a:rect r="r" b="b" t="t" l="l"/>
            <a:pathLst>
              <a:path h="2033320" w="6696563">
                <a:moveTo>
                  <a:pt x="0" y="0"/>
                </a:moveTo>
                <a:lnTo>
                  <a:pt x="6696563" y="0"/>
                </a:lnTo>
                <a:lnTo>
                  <a:pt x="6696563" y="2033320"/>
                </a:lnTo>
                <a:lnTo>
                  <a:pt x="0" y="20333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999716" y="4126840"/>
            <a:ext cx="4723211" cy="2033320"/>
          </a:xfrm>
          <a:custGeom>
            <a:avLst/>
            <a:gdLst/>
            <a:ahLst/>
            <a:cxnLst/>
            <a:rect r="r" b="b" t="t" l="l"/>
            <a:pathLst>
              <a:path h="2033320" w="4723211">
                <a:moveTo>
                  <a:pt x="0" y="0"/>
                </a:moveTo>
                <a:lnTo>
                  <a:pt x="4723211" y="0"/>
                </a:lnTo>
                <a:lnTo>
                  <a:pt x="4723211" y="2033320"/>
                </a:lnTo>
                <a:lnTo>
                  <a:pt x="0" y="20333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2880" r="-29236" b="-5598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344661" y="4126840"/>
            <a:ext cx="2033320" cy="2033320"/>
          </a:xfrm>
          <a:custGeom>
            <a:avLst/>
            <a:gdLst/>
            <a:ahLst/>
            <a:cxnLst/>
            <a:rect r="r" b="b" t="t" l="l"/>
            <a:pathLst>
              <a:path h="2033320" w="2033320">
                <a:moveTo>
                  <a:pt x="0" y="0"/>
                </a:moveTo>
                <a:lnTo>
                  <a:pt x="2033320" y="0"/>
                </a:lnTo>
                <a:lnTo>
                  <a:pt x="2033320" y="2033320"/>
                </a:lnTo>
                <a:lnTo>
                  <a:pt x="0" y="20333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026364" y="6258052"/>
            <a:ext cx="1973352" cy="1973352"/>
          </a:xfrm>
          <a:custGeom>
            <a:avLst/>
            <a:gdLst/>
            <a:ahLst/>
            <a:cxnLst/>
            <a:rect r="r" b="b" t="t" l="l"/>
            <a:pathLst>
              <a:path h="1973352" w="1973352">
                <a:moveTo>
                  <a:pt x="0" y="0"/>
                </a:moveTo>
                <a:lnTo>
                  <a:pt x="1973352" y="0"/>
                </a:lnTo>
                <a:lnTo>
                  <a:pt x="1973352" y="1973352"/>
                </a:lnTo>
                <a:lnTo>
                  <a:pt x="0" y="19733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374645" y="6160160"/>
            <a:ext cx="2079041" cy="2071244"/>
          </a:xfrm>
          <a:custGeom>
            <a:avLst/>
            <a:gdLst/>
            <a:ahLst/>
            <a:cxnLst/>
            <a:rect r="r" b="b" t="t" l="l"/>
            <a:pathLst>
              <a:path h="2071244" w="2079041">
                <a:moveTo>
                  <a:pt x="0" y="0"/>
                </a:moveTo>
                <a:lnTo>
                  <a:pt x="2079041" y="0"/>
                </a:lnTo>
                <a:lnTo>
                  <a:pt x="2079041" y="2071244"/>
                </a:lnTo>
                <a:lnTo>
                  <a:pt x="0" y="20712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95954" y="1263894"/>
            <a:ext cx="14096092" cy="1369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 spc="172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Ijtimoiy tarmoqlardagi sahifalarda reklama</a:t>
            </a:r>
          </a:p>
        </p:txBody>
      </p:sp>
      <p:sp>
        <p:nvSpPr>
          <p:cNvPr name="TextBox 11" id="11"/>
          <p:cNvSpPr txBox="true"/>
          <p:nvPr/>
        </p:nvSpPr>
        <p:spPr>
          <a:xfrm rot="14183">
            <a:off x="3035692" y="4853823"/>
            <a:ext cx="5819163" cy="3420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2"/>
              </a:lnSpc>
            </a:pPr>
            <a:r>
              <a:rPr lang="en-US" sz="26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tayyor reklama postini 24 soatga joylash - 500 ming so‘m;</a:t>
            </a:r>
          </a:p>
          <a:p>
            <a:pPr algn="l">
              <a:lnSpc>
                <a:spcPts val="3442"/>
              </a:lnSpc>
            </a:pPr>
            <a:r>
              <a:rPr lang="en-US" sz="26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reklama posti tayyorlab 24 soatga joylash - 750 ming so‘m;</a:t>
            </a:r>
          </a:p>
          <a:p>
            <a:pPr algn="l">
              <a:lnSpc>
                <a:spcPts val="3442"/>
              </a:lnSpc>
            </a:pPr>
            <a:r>
              <a:rPr lang="en-US" sz="26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tayyor reklama postini doimiyga joylash - 1mln so‘m;</a:t>
            </a:r>
          </a:p>
          <a:p>
            <a:pPr algn="l">
              <a:lnSpc>
                <a:spcPts val="3442"/>
              </a:lnSpc>
            </a:pPr>
            <a:r>
              <a:rPr lang="en-US" sz="26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reklama postini tayyorlab doimiyga joylash - 1 mln 250 ming so‘m.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095954" y="3662001"/>
            <a:ext cx="6945139" cy="1008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44259" indent="-572130" lvl="1">
              <a:lnSpc>
                <a:spcPts val="7419"/>
              </a:lnSpc>
              <a:buFont typeface="Arial"/>
              <a:buChar char="•"/>
            </a:pPr>
            <a:r>
              <a:rPr lang="en-US" sz="5299" spc="127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Telegram: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966813">
            <a:off x="3750727" y="-1706540"/>
            <a:ext cx="10786546" cy="13700079"/>
          </a:xfrm>
          <a:custGeom>
            <a:avLst/>
            <a:gdLst/>
            <a:ahLst/>
            <a:cxnLst/>
            <a:rect r="r" b="b" t="t" l="l"/>
            <a:pathLst>
              <a:path h="13700079" w="10786546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1644" y="529928"/>
            <a:ext cx="4121568" cy="4114800"/>
          </a:xfrm>
          <a:custGeom>
            <a:avLst/>
            <a:gdLst/>
            <a:ahLst/>
            <a:cxnLst/>
            <a:rect r="r" b="b" t="t" l="l"/>
            <a:pathLst>
              <a:path h="4114800" w="4121568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000336" y="2005067"/>
            <a:ext cx="10656837" cy="2302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39"/>
              </a:lnSpc>
              <a:spcBef>
                <a:spcPct val="0"/>
              </a:spcBef>
            </a:pPr>
            <a:r>
              <a:rPr lang="en-US" sz="120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Chegirmalar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85090" y="5161928"/>
            <a:ext cx="10287328" cy="3277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9"/>
              </a:lnSpc>
            </a:pPr>
            <a:r>
              <a:rPr lang="en-US" sz="3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Har qanday reklama tarifi </a:t>
            </a:r>
          </a:p>
          <a:p>
            <a:pPr algn="ctr">
              <a:lnSpc>
                <a:spcPts val="5239"/>
              </a:lnSpc>
            </a:pPr>
            <a:r>
              <a:rPr lang="en-US" sz="3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● 6 oy davomida sotib olinganda 10 %</a:t>
            </a:r>
          </a:p>
          <a:p>
            <a:pPr algn="ctr">
              <a:lnSpc>
                <a:spcPts val="5239"/>
              </a:lnSpc>
            </a:pPr>
            <a:r>
              <a:rPr lang="en-US" sz="3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● 1 yil davomida sotib olinganda 15 %</a:t>
            </a:r>
          </a:p>
          <a:p>
            <a:pPr algn="ctr">
              <a:lnSpc>
                <a:spcPts val="5239"/>
              </a:lnSpc>
            </a:pPr>
            <a:r>
              <a:rPr lang="en-US" sz="3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chegirmalar qo‘llaniladi</a:t>
            </a:r>
          </a:p>
          <a:p>
            <a:pPr algn="ctr">
              <a:lnSpc>
                <a:spcPts val="5239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5486400" y="4307578"/>
            <a:ext cx="7315200" cy="288178"/>
            <a:chOff x="0" y="0"/>
            <a:chExt cx="9753600" cy="38423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753600" cy="212806"/>
            </a:xfrm>
            <a:custGeom>
              <a:avLst/>
              <a:gdLst/>
              <a:ahLst/>
              <a:cxnLst/>
              <a:rect r="r" b="b" t="t" l="l"/>
              <a:pathLst>
                <a:path h="212806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85043" y="212806"/>
              <a:ext cx="7857304" cy="171432"/>
            </a:xfrm>
            <a:custGeom>
              <a:avLst/>
              <a:gdLst/>
              <a:ahLst/>
              <a:cxnLst/>
              <a:rect r="r" b="b" t="t" l="l"/>
              <a:pathLst>
                <a:path h="171432" w="7857304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657883">
            <a:off x="4208031" y="830868"/>
            <a:ext cx="9661132" cy="9633006"/>
          </a:xfrm>
          <a:custGeom>
            <a:avLst/>
            <a:gdLst/>
            <a:ahLst/>
            <a:cxnLst/>
            <a:rect r="r" b="b" t="t" l="l"/>
            <a:pathLst>
              <a:path h="9633006" w="9661132">
                <a:moveTo>
                  <a:pt x="0" y="0"/>
                </a:moveTo>
                <a:lnTo>
                  <a:pt x="9661132" y="0"/>
                </a:lnTo>
                <a:lnTo>
                  <a:pt x="9661132" y="9633006"/>
                </a:lnTo>
                <a:lnTo>
                  <a:pt x="0" y="9633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7152">
            <a:off x="3121156" y="7178111"/>
            <a:ext cx="2530304" cy="2402367"/>
          </a:xfrm>
          <a:custGeom>
            <a:avLst/>
            <a:gdLst/>
            <a:ahLst/>
            <a:cxnLst/>
            <a:rect r="r" b="b" t="t" l="l"/>
            <a:pathLst>
              <a:path h="2402367" w="2530304">
                <a:moveTo>
                  <a:pt x="0" y="0"/>
                </a:moveTo>
                <a:lnTo>
                  <a:pt x="2530304" y="0"/>
                </a:lnTo>
                <a:lnTo>
                  <a:pt x="2530304" y="2402367"/>
                </a:lnTo>
                <a:lnTo>
                  <a:pt x="0" y="2402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71662">
            <a:off x="3512136" y="7449618"/>
            <a:ext cx="1584744" cy="1515591"/>
          </a:xfrm>
          <a:custGeom>
            <a:avLst/>
            <a:gdLst/>
            <a:ahLst/>
            <a:cxnLst/>
            <a:rect r="r" b="b" t="t" l="l"/>
            <a:pathLst>
              <a:path h="1515591" w="1584744">
                <a:moveTo>
                  <a:pt x="0" y="0"/>
                </a:moveTo>
                <a:lnTo>
                  <a:pt x="1584744" y="0"/>
                </a:lnTo>
                <a:lnTo>
                  <a:pt x="1584744" y="1515592"/>
                </a:lnTo>
                <a:lnTo>
                  <a:pt x="0" y="15155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8100000">
            <a:off x="12601456" y="4233952"/>
            <a:ext cx="5405621" cy="2437444"/>
          </a:xfrm>
          <a:custGeom>
            <a:avLst/>
            <a:gdLst/>
            <a:ahLst/>
            <a:cxnLst/>
            <a:rect r="r" b="b" t="t" l="l"/>
            <a:pathLst>
              <a:path h="2437444" w="5405621">
                <a:moveTo>
                  <a:pt x="5405620" y="0"/>
                </a:moveTo>
                <a:lnTo>
                  <a:pt x="0" y="0"/>
                </a:lnTo>
                <a:lnTo>
                  <a:pt x="0" y="2437444"/>
                </a:lnTo>
                <a:lnTo>
                  <a:pt x="5405620" y="2437444"/>
                </a:lnTo>
                <a:lnTo>
                  <a:pt x="540562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24046" y="6165974"/>
            <a:ext cx="540529" cy="546491"/>
          </a:xfrm>
          <a:custGeom>
            <a:avLst/>
            <a:gdLst/>
            <a:ahLst/>
            <a:cxnLst/>
            <a:rect r="r" b="b" t="t" l="l"/>
            <a:pathLst>
              <a:path h="546491" w="540529">
                <a:moveTo>
                  <a:pt x="0" y="0"/>
                </a:moveTo>
                <a:lnTo>
                  <a:pt x="540529" y="0"/>
                </a:lnTo>
                <a:lnTo>
                  <a:pt x="540529" y="546491"/>
                </a:lnTo>
                <a:lnTo>
                  <a:pt x="0" y="5464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874089" y="4963171"/>
            <a:ext cx="571853" cy="571853"/>
          </a:xfrm>
          <a:custGeom>
            <a:avLst/>
            <a:gdLst/>
            <a:ahLst/>
            <a:cxnLst/>
            <a:rect r="r" b="b" t="t" l="l"/>
            <a:pathLst>
              <a:path h="571853" w="571853">
                <a:moveTo>
                  <a:pt x="0" y="0"/>
                </a:moveTo>
                <a:lnTo>
                  <a:pt x="571853" y="0"/>
                </a:lnTo>
                <a:lnTo>
                  <a:pt x="571853" y="571853"/>
                </a:lnTo>
                <a:lnTo>
                  <a:pt x="0" y="571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565706" y="3046845"/>
            <a:ext cx="7156588" cy="1353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40"/>
              </a:lnSpc>
              <a:spcBef>
                <a:spcPct val="0"/>
              </a:spcBef>
            </a:pPr>
            <a:r>
              <a:rPr lang="en-US" sz="7100" spc="16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Murojaat uchun: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363593" y="4519952"/>
            <a:ext cx="4002566" cy="3523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01"/>
              </a:lnSpc>
            </a:pPr>
            <a:r>
              <a:rPr lang="en-US" sz="3840" b="true">
                <a:solidFill>
                  <a:srgbClr val="000000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T.me/marifat_rek</a:t>
            </a:r>
          </a:p>
          <a:p>
            <a:pPr algn="ctr">
              <a:lnSpc>
                <a:spcPts val="9601"/>
              </a:lnSpc>
            </a:pPr>
            <a:r>
              <a:rPr lang="en-US" sz="3840" b="true">
                <a:solidFill>
                  <a:srgbClr val="000000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+998903472874</a:t>
            </a:r>
          </a:p>
          <a:p>
            <a:pPr algn="ctr">
              <a:lnSpc>
                <a:spcPts val="9601"/>
              </a:lnSpc>
            </a:pPr>
            <a:r>
              <a:rPr lang="en-US" sz="3840" b="true">
                <a:solidFill>
                  <a:srgbClr val="000000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+998944850204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976154">
            <a:off x="1971508" y="-2710729"/>
            <a:ext cx="14344983" cy="18219679"/>
          </a:xfrm>
          <a:custGeom>
            <a:avLst/>
            <a:gdLst/>
            <a:ahLst/>
            <a:cxnLst/>
            <a:rect r="r" b="b" t="t" l="l"/>
            <a:pathLst>
              <a:path h="18219679" w="14344983">
                <a:moveTo>
                  <a:pt x="0" y="0"/>
                </a:moveTo>
                <a:lnTo>
                  <a:pt x="14344984" y="0"/>
                </a:lnTo>
                <a:lnTo>
                  <a:pt x="14344984" y="18219678"/>
                </a:lnTo>
                <a:lnTo>
                  <a:pt x="0" y="18219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1805">
            <a:off x="3683463" y="6287511"/>
            <a:ext cx="1454665" cy="1381115"/>
          </a:xfrm>
          <a:custGeom>
            <a:avLst/>
            <a:gdLst/>
            <a:ahLst/>
            <a:cxnLst/>
            <a:rect r="r" b="b" t="t" l="l"/>
            <a:pathLst>
              <a:path h="1381115" w="145466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1805">
            <a:off x="3668543" y="7894800"/>
            <a:ext cx="1454665" cy="1381115"/>
          </a:xfrm>
          <a:custGeom>
            <a:avLst/>
            <a:gdLst/>
            <a:ahLst/>
            <a:cxnLst/>
            <a:rect r="r" b="b" t="t" l="l"/>
            <a:pathLst>
              <a:path h="1381115" w="145466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31805">
            <a:off x="3668543" y="4680202"/>
            <a:ext cx="1454665" cy="1381115"/>
          </a:xfrm>
          <a:custGeom>
            <a:avLst/>
            <a:gdLst/>
            <a:ahLst/>
            <a:cxnLst/>
            <a:rect r="r" b="b" t="t" l="l"/>
            <a:pathLst>
              <a:path h="1381115" w="145466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31805">
            <a:off x="10021337" y="4680202"/>
            <a:ext cx="1454665" cy="1381115"/>
          </a:xfrm>
          <a:custGeom>
            <a:avLst/>
            <a:gdLst/>
            <a:ahLst/>
            <a:cxnLst/>
            <a:rect r="r" b="b" t="t" l="l"/>
            <a:pathLst>
              <a:path h="1381115" w="145466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31805">
            <a:off x="10051177" y="6282390"/>
            <a:ext cx="1454665" cy="1381115"/>
          </a:xfrm>
          <a:custGeom>
            <a:avLst/>
            <a:gdLst/>
            <a:ahLst/>
            <a:cxnLst/>
            <a:rect r="r" b="b" t="t" l="l"/>
            <a:pathLst>
              <a:path h="1381115" w="145466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31805">
            <a:off x="10084335" y="7911433"/>
            <a:ext cx="1454665" cy="1381115"/>
          </a:xfrm>
          <a:custGeom>
            <a:avLst/>
            <a:gdLst/>
            <a:ahLst/>
            <a:cxnLst/>
            <a:rect r="r" b="b" t="t" l="l"/>
            <a:pathLst>
              <a:path h="1381115" w="1454665">
                <a:moveTo>
                  <a:pt x="0" y="0"/>
                </a:moveTo>
                <a:lnTo>
                  <a:pt x="1454666" y="0"/>
                </a:lnTo>
                <a:lnTo>
                  <a:pt x="1454666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541580" y="2041889"/>
            <a:ext cx="1389707" cy="1781676"/>
          </a:xfrm>
          <a:custGeom>
            <a:avLst/>
            <a:gdLst/>
            <a:ahLst/>
            <a:cxnLst/>
            <a:rect r="r" b="b" t="t" l="l"/>
            <a:pathLst>
              <a:path h="1781676" w="1389707">
                <a:moveTo>
                  <a:pt x="0" y="0"/>
                </a:moveTo>
                <a:lnTo>
                  <a:pt x="1389707" y="0"/>
                </a:lnTo>
                <a:lnTo>
                  <a:pt x="1389707" y="1781676"/>
                </a:lnTo>
                <a:lnTo>
                  <a:pt x="0" y="1781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407519" y="1168621"/>
            <a:ext cx="11472962" cy="2729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22"/>
              </a:lnSpc>
              <a:spcBef>
                <a:spcPct val="0"/>
              </a:spcBef>
            </a:pPr>
            <a:r>
              <a:rPr lang="en-US" sz="14301" spc="31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Reklama turlari: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931287" y="4407404"/>
            <a:ext cx="929176" cy="1338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931287" y="6013462"/>
            <a:ext cx="929176" cy="1338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931287" y="7591203"/>
            <a:ext cx="929176" cy="1338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99001" y="4364882"/>
            <a:ext cx="929176" cy="1338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269661" y="4933543"/>
            <a:ext cx="4988242" cy="57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2233" indent="-326117" lvl="1">
              <a:lnSpc>
                <a:spcPts val="4863"/>
              </a:lnSpc>
              <a:buFont typeface="Arial"/>
              <a:buChar char="•"/>
            </a:pPr>
            <a:r>
              <a:rPr lang="en-US" sz="3020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MATNLI REPORTAJ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878314" y="8165246"/>
            <a:ext cx="4988242" cy="57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2233" indent="-326117" lvl="1">
              <a:lnSpc>
                <a:spcPts val="4863"/>
              </a:lnSpc>
              <a:buFont typeface="Arial"/>
              <a:buChar char="•"/>
            </a:pPr>
            <a:r>
              <a:rPr lang="en-US" sz="3020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PR MAQOLA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878314" y="6511017"/>
            <a:ext cx="4988242" cy="57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2233" indent="-326117" lvl="1">
              <a:lnSpc>
                <a:spcPts val="4863"/>
              </a:lnSpc>
              <a:buFont typeface="Arial"/>
              <a:buChar char="•"/>
            </a:pPr>
            <a:r>
              <a:rPr lang="en-US" sz="3020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REKLAMA BANNERLARI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878314" y="4992659"/>
            <a:ext cx="5078987" cy="57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2233" indent="-326117" lvl="1">
              <a:lnSpc>
                <a:spcPts val="4863"/>
              </a:lnSpc>
              <a:buFont typeface="Arial"/>
              <a:buChar char="•"/>
            </a:pPr>
            <a:r>
              <a:rPr lang="en-US" sz="3020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EʼLON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99001" y="6071835"/>
            <a:ext cx="929176" cy="1338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5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236503" y="6527649"/>
            <a:ext cx="4988242" cy="57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2233" indent="-326117" lvl="1">
              <a:lnSpc>
                <a:spcPts val="4863"/>
              </a:lnSpc>
              <a:buFont typeface="Arial"/>
              <a:buChar char="•"/>
            </a:pPr>
            <a:r>
              <a:rPr lang="en-US" sz="3020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FOTOREPORTAJ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313922" y="7650315"/>
            <a:ext cx="929176" cy="1338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6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252622" y="8106130"/>
            <a:ext cx="4988242" cy="57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2233" indent="-326117" lvl="1">
              <a:lnSpc>
                <a:spcPts val="4863"/>
              </a:lnSpc>
              <a:buFont typeface="Arial"/>
              <a:buChar char="•"/>
            </a:pPr>
            <a:r>
              <a:rPr lang="en-US" sz="3020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VIDEOREPORTAJ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740594">
            <a:off x="15054852" y="2731486"/>
            <a:ext cx="1389707" cy="1781676"/>
          </a:xfrm>
          <a:custGeom>
            <a:avLst/>
            <a:gdLst/>
            <a:ahLst/>
            <a:cxnLst/>
            <a:rect r="r" b="b" t="t" l="l"/>
            <a:pathLst>
              <a:path h="1781676" w="1389707">
                <a:moveTo>
                  <a:pt x="0" y="0"/>
                </a:moveTo>
                <a:lnTo>
                  <a:pt x="1389707" y="0"/>
                </a:lnTo>
                <a:lnTo>
                  <a:pt x="1389707" y="1781676"/>
                </a:lnTo>
                <a:lnTo>
                  <a:pt x="0" y="1781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95994">
            <a:off x="33885" y="5919435"/>
            <a:ext cx="4161618" cy="4114800"/>
          </a:xfrm>
          <a:custGeom>
            <a:avLst/>
            <a:gdLst/>
            <a:ahLst/>
            <a:cxnLst/>
            <a:rect r="r" b="b" t="t" l="l"/>
            <a:pathLst>
              <a:path h="4114800" w="4161618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10744">
            <a:off x="6168941" y="2545844"/>
            <a:ext cx="6059313" cy="8123477"/>
          </a:xfrm>
          <a:custGeom>
            <a:avLst/>
            <a:gdLst/>
            <a:ahLst/>
            <a:cxnLst/>
            <a:rect r="r" b="b" t="t" l="l"/>
            <a:pathLst>
              <a:path h="8123477" w="6059313">
                <a:moveTo>
                  <a:pt x="0" y="0"/>
                </a:moveTo>
                <a:lnTo>
                  <a:pt x="6059313" y="0"/>
                </a:lnTo>
                <a:lnTo>
                  <a:pt x="6059313" y="8123477"/>
                </a:lnTo>
                <a:lnTo>
                  <a:pt x="0" y="8123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762" r="-1910" b="-1485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1884">
            <a:off x="572088" y="2504459"/>
            <a:ext cx="5356866" cy="8358732"/>
          </a:xfrm>
          <a:custGeom>
            <a:avLst/>
            <a:gdLst/>
            <a:ahLst/>
            <a:cxnLst/>
            <a:rect r="r" b="b" t="t" l="l"/>
            <a:pathLst>
              <a:path h="8358732" w="5356866">
                <a:moveTo>
                  <a:pt x="0" y="0"/>
                </a:moveTo>
                <a:lnTo>
                  <a:pt x="5356866" y="0"/>
                </a:lnTo>
                <a:lnTo>
                  <a:pt x="5356866" y="8358732"/>
                </a:lnTo>
                <a:lnTo>
                  <a:pt x="0" y="835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44601">
            <a:off x="12523641" y="2536596"/>
            <a:ext cx="5589134" cy="8282833"/>
          </a:xfrm>
          <a:custGeom>
            <a:avLst/>
            <a:gdLst/>
            <a:ahLst/>
            <a:cxnLst/>
            <a:rect r="r" b="b" t="t" l="l"/>
            <a:pathLst>
              <a:path h="8282833" w="5589134">
                <a:moveTo>
                  <a:pt x="0" y="0"/>
                </a:moveTo>
                <a:lnTo>
                  <a:pt x="5589134" y="0"/>
                </a:lnTo>
                <a:lnTo>
                  <a:pt x="5589134" y="8282834"/>
                </a:lnTo>
                <a:lnTo>
                  <a:pt x="0" y="82828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645" r="0" b="-2645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6783">
            <a:off x="13760177" y="7567586"/>
            <a:ext cx="4008106" cy="2535127"/>
          </a:xfrm>
          <a:custGeom>
            <a:avLst/>
            <a:gdLst/>
            <a:ahLst/>
            <a:cxnLst/>
            <a:rect r="r" b="b" t="t" l="l"/>
            <a:pathLst>
              <a:path h="2535127" w="4008106">
                <a:moveTo>
                  <a:pt x="0" y="0"/>
                </a:moveTo>
                <a:lnTo>
                  <a:pt x="4008106" y="0"/>
                </a:lnTo>
                <a:lnTo>
                  <a:pt x="4008106" y="2535127"/>
                </a:lnTo>
                <a:lnTo>
                  <a:pt x="0" y="2535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629980" y="632777"/>
            <a:ext cx="1286371" cy="1649194"/>
          </a:xfrm>
          <a:custGeom>
            <a:avLst/>
            <a:gdLst/>
            <a:ahLst/>
            <a:cxnLst/>
            <a:rect r="r" b="b" t="t" l="l"/>
            <a:pathLst>
              <a:path h="1649194" w="1286371">
                <a:moveTo>
                  <a:pt x="0" y="0"/>
                </a:moveTo>
                <a:lnTo>
                  <a:pt x="1286372" y="0"/>
                </a:lnTo>
                <a:lnTo>
                  <a:pt x="1286372" y="1649194"/>
                </a:lnTo>
                <a:lnTo>
                  <a:pt x="0" y="1649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5272">
            <a:off x="6027813" y="8855667"/>
            <a:ext cx="968693" cy="1241914"/>
          </a:xfrm>
          <a:custGeom>
            <a:avLst/>
            <a:gdLst/>
            <a:ahLst/>
            <a:cxnLst/>
            <a:rect r="r" b="b" t="t" l="l"/>
            <a:pathLst>
              <a:path h="1241914" w="968693">
                <a:moveTo>
                  <a:pt x="0" y="0"/>
                </a:moveTo>
                <a:lnTo>
                  <a:pt x="968693" y="0"/>
                </a:lnTo>
                <a:lnTo>
                  <a:pt x="968693" y="1241915"/>
                </a:lnTo>
                <a:lnTo>
                  <a:pt x="0" y="12419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1154628">
            <a:off x="-4095756" y="1029762"/>
            <a:ext cx="6661484" cy="2434469"/>
          </a:xfrm>
          <a:custGeom>
            <a:avLst/>
            <a:gdLst/>
            <a:ahLst/>
            <a:cxnLst/>
            <a:rect r="r" b="b" t="t" l="l"/>
            <a:pathLst>
              <a:path h="2434469" w="6661484">
                <a:moveTo>
                  <a:pt x="6661484" y="0"/>
                </a:moveTo>
                <a:lnTo>
                  <a:pt x="0" y="0"/>
                </a:lnTo>
                <a:lnTo>
                  <a:pt x="0" y="2434469"/>
                </a:lnTo>
                <a:lnTo>
                  <a:pt x="6661484" y="2434469"/>
                </a:lnTo>
                <a:lnTo>
                  <a:pt x="666148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-26897">
            <a:off x="917081" y="3805556"/>
            <a:ext cx="4666357" cy="5122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34"/>
              </a:lnSpc>
            </a:pPr>
            <a:r>
              <a:rPr lang="en-US" sz="5995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Sahifaning chorak qismi hajmida:</a:t>
            </a:r>
          </a:p>
          <a:p>
            <a:pPr algn="ctr">
              <a:lnSpc>
                <a:spcPts val="6534"/>
              </a:lnSpc>
            </a:pPr>
            <a:r>
              <a:rPr lang="en-US" sz="5995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rangli — 675 000 so‘m</a:t>
            </a:r>
          </a:p>
          <a:p>
            <a:pPr algn="ctr">
              <a:lnSpc>
                <a:spcPts val="6534"/>
              </a:lnSpc>
            </a:pPr>
            <a:r>
              <a:rPr lang="en-US" sz="5995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rangsiz — 600 000 so‘m</a:t>
            </a:r>
          </a:p>
        </p:txBody>
      </p:sp>
      <p:sp>
        <p:nvSpPr>
          <p:cNvPr name="TextBox 12" id="12"/>
          <p:cNvSpPr txBox="true"/>
          <p:nvPr/>
        </p:nvSpPr>
        <p:spPr>
          <a:xfrm rot="25415">
            <a:off x="6747065" y="3939241"/>
            <a:ext cx="4903487" cy="5296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3"/>
              </a:lnSpc>
            </a:pPr>
            <a:r>
              <a:rPr lang="en-US" sz="62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Sahifaning yarim qismi hajmida:</a:t>
            </a:r>
          </a:p>
          <a:p>
            <a:pPr algn="ctr">
              <a:lnSpc>
                <a:spcPts val="6803"/>
              </a:lnSpc>
            </a:pPr>
            <a:r>
              <a:rPr lang="en-US" sz="62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rangli — 1 mln 250 ming so‘m</a:t>
            </a:r>
          </a:p>
          <a:p>
            <a:pPr algn="ctr">
              <a:lnSpc>
                <a:spcPts val="6803"/>
              </a:lnSpc>
            </a:pPr>
            <a:r>
              <a:rPr lang="en-US" sz="62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rangsiz — 1 mln 100 ming so‘m</a:t>
            </a:r>
          </a:p>
        </p:txBody>
      </p:sp>
      <p:sp>
        <p:nvSpPr>
          <p:cNvPr name="TextBox 13" id="13"/>
          <p:cNvSpPr txBox="true"/>
          <p:nvPr/>
        </p:nvSpPr>
        <p:spPr>
          <a:xfrm rot="12469">
            <a:off x="13100923" y="4192179"/>
            <a:ext cx="4434603" cy="4962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2"/>
              </a:lnSpc>
            </a:pPr>
            <a:r>
              <a:rPr lang="en-US" sz="62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Bir sahifa hajmida:</a:t>
            </a:r>
          </a:p>
          <a:p>
            <a:pPr algn="ctr">
              <a:lnSpc>
                <a:spcPts val="6362"/>
              </a:lnSpc>
            </a:pPr>
            <a:r>
              <a:rPr lang="en-US" sz="62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rangli — 2 mln 400 ming so‘m</a:t>
            </a:r>
          </a:p>
          <a:p>
            <a:pPr algn="ctr">
              <a:lnSpc>
                <a:spcPts val="6362"/>
              </a:lnSpc>
            </a:pPr>
            <a:r>
              <a:rPr lang="en-US" sz="62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rangsiz — 2 mln 100 ming so‘m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471088" y="825115"/>
            <a:ext cx="11345823" cy="961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7"/>
              </a:lnSpc>
            </a:pPr>
            <a:r>
              <a:rPr lang="en-US" sz="5626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Gazeta uchun reklama shakllari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982113">
            <a:off x="1074739" y="-3229805"/>
            <a:ext cx="15811971" cy="20082912"/>
          </a:xfrm>
          <a:custGeom>
            <a:avLst/>
            <a:gdLst/>
            <a:ahLst/>
            <a:cxnLst/>
            <a:rect r="r" b="b" t="t" l="l"/>
            <a:pathLst>
              <a:path h="20082912" w="15811971">
                <a:moveTo>
                  <a:pt x="0" y="0"/>
                </a:moveTo>
                <a:lnTo>
                  <a:pt x="15811972" y="0"/>
                </a:lnTo>
                <a:lnTo>
                  <a:pt x="15811972" y="20082912"/>
                </a:lnTo>
                <a:lnTo>
                  <a:pt x="0" y="20082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67373" y="1552369"/>
            <a:ext cx="5129046" cy="5120624"/>
          </a:xfrm>
          <a:custGeom>
            <a:avLst/>
            <a:gdLst/>
            <a:ahLst/>
            <a:cxnLst/>
            <a:rect r="r" b="b" t="t" l="l"/>
            <a:pathLst>
              <a:path h="5120624" w="5129046">
                <a:moveTo>
                  <a:pt x="0" y="0"/>
                </a:moveTo>
                <a:lnTo>
                  <a:pt x="5129047" y="0"/>
                </a:lnTo>
                <a:lnTo>
                  <a:pt x="5129047" y="5120624"/>
                </a:lnTo>
                <a:lnTo>
                  <a:pt x="0" y="5120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281398" y="1766369"/>
            <a:ext cx="8768932" cy="166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10"/>
              </a:lnSpc>
              <a:spcBef>
                <a:spcPct val="0"/>
              </a:spcBef>
            </a:pPr>
            <a:r>
              <a:rPr lang="en-US" sz="872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Qisqa eʼlonlar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281398" y="4335938"/>
            <a:ext cx="10287328" cy="3793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5"/>
              </a:lnSpc>
            </a:pPr>
            <a:r>
              <a:rPr lang="en-US" sz="45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Gazetada qisqa eʼlonlar (ilmiy ishlar himoyalari, kimnidir tabriklash va h.k) — 100 000 so‘mdan 300 000 (hajmiga qarab) so‘mgacha bo‘lgan summa evaziga joylashtiriladi.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1743839" y="9120722"/>
            <a:ext cx="5394823" cy="706231"/>
          </a:xfrm>
          <a:custGeom>
            <a:avLst/>
            <a:gdLst/>
            <a:ahLst/>
            <a:cxnLst/>
            <a:rect r="r" b="b" t="t" l="l"/>
            <a:pathLst>
              <a:path h="706231" w="5394823">
                <a:moveTo>
                  <a:pt x="0" y="0"/>
                </a:moveTo>
                <a:lnTo>
                  <a:pt x="5394823" y="0"/>
                </a:lnTo>
                <a:lnTo>
                  <a:pt x="5394823" y="706231"/>
                </a:lnTo>
                <a:lnTo>
                  <a:pt x="0" y="7062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331786">
            <a:off x="747677" y="7274783"/>
            <a:ext cx="5368439" cy="2420678"/>
          </a:xfrm>
          <a:custGeom>
            <a:avLst/>
            <a:gdLst/>
            <a:ahLst/>
            <a:cxnLst/>
            <a:rect r="r" b="b" t="t" l="l"/>
            <a:pathLst>
              <a:path h="2420678" w="5368439">
                <a:moveTo>
                  <a:pt x="0" y="0"/>
                </a:moveTo>
                <a:lnTo>
                  <a:pt x="5368439" y="0"/>
                </a:lnTo>
                <a:lnTo>
                  <a:pt x="5368439" y="2420678"/>
                </a:lnTo>
                <a:lnTo>
                  <a:pt x="0" y="24206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88331">
            <a:off x="15293040" y="1891534"/>
            <a:ext cx="1589353" cy="2037632"/>
          </a:xfrm>
          <a:custGeom>
            <a:avLst/>
            <a:gdLst/>
            <a:ahLst/>
            <a:cxnLst/>
            <a:rect r="r" b="b" t="t" l="l"/>
            <a:pathLst>
              <a:path h="2037632" w="1589353">
                <a:moveTo>
                  <a:pt x="0" y="0"/>
                </a:moveTo>
                <a:lnTo>
                  <a:pt x="1589353" y="0"/>
                </a:lnTo>
                <a:lnTo>
                  <a:pt x="1589353" y="2037631"/>
                </a:lnTo>
                <a:lnTo>
                  <a:pt x="0" y="20376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47732">
            <a:off x="1603450" y="156539"/>
            <a:ext cx="4510414" cy="4497284"/>
          </a:xfrm>
          <a:custGeom>
            <a:avLst/>
            <a:gdLst/>
            <a:ahLst/>
            <a:cxnLst/>
            <a:rect r="r" b="b" t="t" l="l"/>
            <a:pathLst>
              <a:path h="4497284" w="4510414">
                <a:moveTo>
                  <a:pt x="0" y="0"/>
                </a:moveTo>
                <a:lnTo>
                  <a:pt x="4510414" y="0"/>
                </a:lnTo>
                <a:lnTo>
                  <a:pt x="4510414" y="4497284"/>
                </a:lnTo>
                <a:lnTo>
                  <a:pt x="0" y="4497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247914">
            <a:off x="898484" y="5261921"/>
            <a:ext cx="4693491" cy="4679827"/>
          </a:xfrm>
          <a:custGeom>
            <a:avLst/>
            <a:gdLst/>
            <a:ahLst/>
            <a:cxnLst/>
            <a:rect r="r" b="b" t="t" l="l"/>
            <a:pathLst>
              <a:path h="4679827" w="4693491">
                <a:moveTo>
                  <a:pt x="0" y="0"/>
                </a:moveTo>
                <a:lnTo>
                  <a:pt x="4693491" y="0"/>
                </a:lnTo>
                <a:lnTo>
                  <a:pt x="4693491" y="4679828"/>
                </a:lnTo>
                <a:lnTo>
                  <a:pt x="0" y="467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9570">
            <a:off x="13095057" y="5285610"/>
            <a:ext cx="4595062" cy="4581685"/>
          </a:xfrm>
          <a:custGeom>
            <a:avLst/>
            <a:gdLst/>
            <a:ahLst/>
            <a:cxnLst/>
            <a:rect r="r" b="b" t="t" l="l"/>
            <a:pathLst>
              <a:path h="4581685" w="4595062">
                <a:moveTo>
                  <a:pt x="0" y="0"/>
                </a:moveTo>
                <a:lnTo>
                  <a:pt x="4595062" y="0"/>
                </a:lnTo>
                <a:lnTo>
                  <a:pt x="4595062" y="4581685"/>
                </a:lnTo>
                <a:lnTo>
                  <a:pt x="0" y="4581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19618">
            <a:off x="12546451" y="-203650"/>
            <a:ext cx="4510414" cy="4497284"/>
          </a:xfrm>
          <a:custGeom>
            <a:avLst/>
            <a:gdLst/>
            <a:ahLst/>
            <a:cxnLst/>
            <a:rect r="r" b="b" t="t" l="l"/>
            <a:pathLst>
              <a:path h="4497284" w="4510414">
                <a:moveTo>
                  <a:pt x="0" y="0"/>
                </a:moveTo>
                <a:lnTo>
                  <a:pt x="4510414" y="0"/>
                </a:lnTo>
                <a:lnTo>
                  <a:pt x="4510414" y="4497284"/>
                </a:lnTo>
                <a:lnTo>
                  <a:pt x="0" y="4497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798293">
            <a:off x="6264437" y="2015710"/>
            <a:ext cx="536973" cy="1747546"/>
          </a:xfrm>
          <a:custGeom>
            <a:avLst/>
            <a:gdLst/>
            <a:ahLst/>
            <a:cxnLst/>
            <a:rect r="r" b="b" t="t" l="l"/>
            <a:pathLst>
              <a:path h="1747546" w="536973">
                <a:moveTo>
                  <a:pt x="0" y="0"/>
                </a:moveTo>
                <a:lnTo>
                  <a:pt x="536973" y="0"/>
                </a:lnTo>
                <a:lnTo>
                  <a:pt x="536973" y="1747545"/>
                </a:lnTo>
                <a:lnTo>
                  <a:pt x="0" y="174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085958">
            <a:off x="6001427" y="5758708"/>
            <a:ext cx="536973" cy="1747546"/>
          </a:xfrm>
          <a:custGeom>
            <a:avLst/>
            <a:gdLst/>
            <a:ahLst/>
            <a:cxnLst/>
            <a:rect r="r" b="b" t="t" l="l"/>
            <a:pathLst>
              <a:path h="1747546" w="536973">
                <a:moveTo>
                  <a:pt x="0" y="0"/>
                </a:moveTo>
                <a:lnTo>
                  <a:pt x="536973" y="0"/>
                </a:lnTo>
                <a:lnTo>
                  <a:pt x="536973" y="1747546"/>
                </a:lnTo>
                <a:lnTo>
                  <a:pt x="0" y="1747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884610">
            <a:off x="11791768" y="5528458"/>
            <a:ext cx="536973" cy="1747546"/>
          </a:xfrm>
          <a:custGeom>
            <a:avLst/>
            <a:gdLst/>
            <a:ahLst/>
            <a:cxnLst/>
            <a:rect r="r" b="b" t="t" l="l"/>
            <a:pathLst>
              <a:path h="1747546" w="536973">
                <a:moveTo>
                  <a:pt x="0" y="0"/>
                </a:moveTo>
                <a:lnTo>
                  <a:pt x="536973" y="0"/>
                </a:lnTo>
                <a:lnTo>
                  <a:pt x="536973" y="1747546"/>
                </a:lnTo>
                <a:lnTo>
                  <a:pt x="0" y="1747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3747085">
            <a:off x="11634231" y="2015710"/>
            <a:ext cx="536973" cy="1747546"/>
          </a:xfrm>
          <a:custGeom>
            <a:avLst/>
            <a:gdLst/>
            <a:ahLst/>
            <a:cxnLst/>
            <a:rect r="r" b="b" t="t" l="l"/>
            <a:pathLst>
              <a:path h="1747546" w="536973">
                <a:moveTo>
                  <a:pt x="0" y="0"/>
                </a:moveTo>
                <a:lnTo>
                  <a:pt x="536973" y="0"/>
                </a:lnTo>
                <a:lnTo>
                  <a:pt x="536973" y="1747545"/>
                </a:lnTo>
                <a:lnTo>
                  <a:pt x="0" y="174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6837849" y="2529743"/>
            <a:ext cx="4774094" cy="4102737"/>
            <a:chOff x="0" y="0"/>
            <a:chExt cx="812800" cy="6985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EF9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6965134" y="3431677"/>
            <a:ext cx="4519524" cy="2222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61"/>
              </a:lnSpc>
            </a:pPr>
            <a:r>
              <a:rPr lang="en-US" sz="425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Sayt uchun reklama shakl va narxlari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5948265" y="8362839"/>
            <a:ext cx="6553263" cy="938473"/>
            <a:chOff x="0" y="0"/>
            <a:chExt cx="812800" cy="11639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116399"/>
            </a:xfrm>
            <a:custGeom>
              <a:avLst/>
              <a:gdLst/>
              <a:ahLst/>
              <a:cxnLst/>
              <a:rect r="r" b="b" t="t" l="l"/>
              <a:pathLst>
                <a:path h="116399" w="812800">
                  <a:moveTo>
                    <a:pt x="609600" y="0"/>
                  </a:moveTo>
                  <a:lnTo>
                    <a:pt x="203200" y="0"/>
                  </a:lnTo>
                  <a:lnTo>
                    <a:pt x="0" y="58199"/>
                  </a:lnTo>
                  <a:lnTo>
                    <a:pt x="203200" y="116399"/>
                  </a:lnTo>
                  <a:lnTo>
                    <a:pt x="609600" y="116399"/>
                  </a:lnTo>
                  <a:lnTo>
                    <a:pt x="812800" y="58199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EEF9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152400" y="-38100"/>
              <a:ext cx="508000" cy="1544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402067">
            <a:off x="2569911" y="1228339"/>
            <a:ext cx="2571563" cy="2160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1"/>
              </a:lnSpc>
            </a:pPr>
            <a:r>
              <a:rPr lang="en-US" sz="41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Saytning pastki qismi uchun</a:t>
            </a:r>
          </a:p>
          <a:p>
            <a:pPr algn="ctr">
              <a:lnSpc>
                <a:spcPts val="5501"/>
              </a:lnSpc>
            </a:pPr>
            <a:r>
              <a:rPr lang="en-US" sz="41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20 000 so‘m</a:t>
            </a:r>
          </a:p>
        </p:txBody>
      </p:sp>
      <p:sp>
        <p:nvSpPr>
          <p:cNvPr name="TextBox 19" id="19"/>
          <p:cNvSpPr txBox="true"/>
          <p:nvPr/>
        </p:nvSpPr>
        <p:spPr>
          <a:xfrm rot="-582977">
            <a:off x="1380499" y="6430408"/>
            <a:ext cx="3706955" cy="2160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1"/>
              </a:lnSpc>
            </a:pPr>
            <a:r>
              <a:rPr lang="en-US" sz="41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Saytning o‘rta</a:t>
            </a:r>
          </a:p>
          <a:p>
            <a:pPr algn="ctr">
              <a:lnSpc>
                <a:spcPts val="5501"/>
              </a:lnSpc>
            </a:pPr>
            <a:r>
              <a:rPr lang="en-US" sz="41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qismi uchun</a:t>
            </a:r>
          </a:p>
          <a:p>
            <a:pPr algn="ctr">
              <a:lnSpc>
                <a:spcPts val="5501"/>
              </a:lnSpc>
            </a:pPr>
            <a:r>
              <a:rPr lang="en-US" sz="41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25 000 so‘m</a:t>
            </a:r>
          </a:p>
        </p:txBody>
      </p:sp>
      <p:sp>
        <p:nvSpPr>
          <p:cNvPr name="TextBox 20" id="20"/>
          <p:cNvSpPr txBox="true"/>
          <p:nvPr/>
        </p:nvSpPr>
        <p:spPr>
          <a:xfrm rot="803659">
            <a:off x="13707345" y="6336752"/>
            <a:ext cx="3629215" cy="2160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1"/>
              </a:lnSpc>
            </a:pPr>
            <a:r>
              <a:rPr lang="en-US" sz="41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Maqola orasiga joylashtirish</a:t>
            </a:r>
          </a:p>
          <a:p>
            <a:pPr algn="ctr">
              <a:lnSpc>
                <a:spcPts val="5501"/>
              </a:lnSpc>
            </a:pPr>
            <a:r>
              <a:rPr lang="en-US" sz="41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25 000 so‘m</a:t>
            </a:r>
          </a:p>
        </p:txBody>
      </p:sp>
      <p:sp>
        <p:nvSpPr>
          <p:cNvPr name="TextBox 21" id="21"/>
          <p:cNvSpPr txBox="true"/>
          <p:nvPr/>
        </p:nvSpPr>
        <p:spPr>
          <a:xfrm rot="30181">
            <a:off x="13049367" y="889450"/>
            <a:ext cx="3505671" cy="211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6"/>
              </a:lnSpc>
            </a:pPr>
            <a:r>
              <a:rPr lang="en-US" sz="411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Maqoladan oldin chiqib keladigan shaklda</a:t>
            </a:r>
          </a:p>
          <a:p>
            <a:pPr algn="ctr">
              <a:lnSpc>
                <a:spcPts val="5396"/>
              </a:lnSpc>
            </a:pPr>
            <a:r>
              <a:rPr lang="en-US" sz="411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25 000 so‘m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617165" y="8515966"/>
            <a:ext cx="3053669" cy="603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6"/>
              </a:lnSpc>
            </a:pPr>
            <a:r>
              <a:rPr lang="en-US" sz="1797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❗️Izoh: reklama narxlari</a:t>
            </a:r>
          </a:p>
          <a:p>
            <a:pPr algn="ctr">
              <a:lnSpc>
                <a:spcPts val="2516"/>
              </a:lnSpc>
            </a:pPr>
            <a:r>
              <a:rPr lang="en-US" sz="1797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kun uchun belgilangan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35761">
            <a:off x="-1144789" y="-8260723"/>
            <a:ext cx="20577577" cy="26135746"/>
          </a:xfrm>
          <a:custGeom>
            <a:avLst/>
            <a:gdLst/>
            <a:ahLst/>
            <a:cxnLst/>
            <a:rect r="r" b="b" t="t" l="l"/>
            <a:pathLst>
              <a:path h="26135746" w="20577577">
                <a:moveTo>
                  <a:pt x="0" y="0"/>
                </a:moveTo>
                <a:lnTo>
                  <a:pt x="20577578" y="0"/>
                </a:lnTo>
                <a:lnTo>
                  <a:pt x="20577578" y="26135746"/>
                </a:lnTo>
                <a:lnTo>
                  <a:pt x="0" y="26135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838483" y="555558"/>
            <a:ext cx="13361782" cy="1445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 spc="25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Sayt uchun muddatli reklama narxlari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593718">
            <a:off x="11950446" y="2670979"/>
            <a:ext cx="5118216" cy="5276309"/>
          </a:xfrm>
          <a:custGeom>
            <a:avLst/>
            <a:gdLst/>
            <a:ahLst/>
            <a:cxnLst/>
            <a:rect r="r" b="b" t="t" l="l"/>
            <a:pathLst>
              <a:path h="5276309" w="5118216">
                <a:moveTo>
                  <a:pt x="0" y="0"/>
                </a:moveTo>
                <a:lnTo>
                  <a:pt x="5118217" y="0"/>
                </a:lnTo>
                <a:lnTo>
                  <a:pt x="5118217" y="5276309"/>
                </a:lnTo>
                <a:lnTo>
                  <a:pt x="0" y="5276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85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3936">
            <a:off x="7005628" y="2637757"/>
            <a:ext cx="5308043" cy="5342753"/>
          </a:xfrm>
          <a:custGeom>
            <a:avLst/>
            <a:gdLst/>
            <a:ahLst/>
            <a:cxnLst/>
            <a:rect r="r" b="b" t="t" l="l"/>
            <a:pathLst>
              <a:path h="5342753" w="5308043">
                <a:moveTo>
                  <a:pt x="0" y="0"/>
                </a:moveTo>
                <a:lnTo>
                  <a:pt x="5308042" y="0"/>
                </a:lnTo>
                <a:lnTo>
                  <a:pt x="5308042" y="5342753"/>
                </a:lnTo>
                <a:lnTo>
                  <a:pt x="0" y="5342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608087">
            <a:off x="2039221" y="2764918"/>
            <a:ext cx="5159614" cy="5193354"/>
          </a:xfrm>
          <a:custGeom>
            <a:avLst/>
            <a:gdLst/>
            <a:ahLst/>
            <a:cxnLst/>
            <a:rect r="r" b="b" t="t" l="l"/>
            <a:pathLst>
              <a:path h="5193354" w="5159614">
                <a:moveTo>
                  <a:pt x="0" y="0"/>
                </a:moveTo>
                <a:lnTo>
                  <a:pt x="5159614" y="0"/>
                </a:lnTo>
                <a:lnTo>
                  <a:pt x="5159614" y="5193354"/>
                </a:lnTo>
                <a:lnTo>
                  <a:pt x="0" y="5193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805362" y="2189414"/>
            <a:ext cx="7428022" cy="162066"/>
          </a:xfrm>
          <a:custGeom>
            <a:avLst/>
            <a:gdLst/>
            <a:ahLst/>
            <a:cxnLst/>
            <a:rect r="r" b="b" t="t" l="l"/>
            <a:pathLst>
              <a:path h="162066" w="7428022">
                <a:moveTo>
                  <a:pt x="0" y="0"/>
                </a:moveTo>
                <a:lnTo>
                  <a:pt x="7428023" y="0"/>
                </a:lnTo>
                <a:lnTo>
                  <a:pt x="7428023" y="162066"/>
                </a:lnTo>
                <a:lnTo>
                  <a:pt x="0" y="1620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58643">
            <a:off x="7913967" y="4077927"/>
            <a:ext cx="3293882" cy="2723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9"/>
              </a:lnSpc>
            </a:pPr>
            <a:r>
              <a:rPr lang="en-US" sz="3328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3 oy uchun — 8 mln so‘m (reklama har kuni sayt ostida va maqolalar orasida joylashtiriladi)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509989" y="4381961"/>
            <a:ext cx="3873786" cy="1964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1"/>
              </a:lnSpc>
            </a:pPr>
            <a:r>
              <a:rPr lang="en-US" sz="300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6 oy uchun — 15 mln so‘m (reklama har kuni sayt ostida va maqolalar orasida joylashtiriladi)</a:t>
            </a:r>
          </a:p>
        </p:txBody>
      </p:sp>
      <p:sp>
        <p:nvSpPr>
          <p:cNvPr name="TextBox 11" id="11"/>
          <p:cNvSpPr txBox="true"/>
          <p:nvPr/>
        </p:nvSpPr>
        <p:spPr>
          <a:xfrm rot="4491">
            <a:off x="2701831" y="3950006"/>
            <a:ext cx="3834444" cy="2785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3"/>
              </a:lnSpc>
            </a:pPr>
            <a:r>
              <a:rPr lang="en-US" sz="339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1 oy uchun — 3 mln so‘m (reklama har kuni sayt ostida va maqolalar orasida joylashtiriladi)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5570642" y="3762048"/>
            <a:ext cx="7146716" cy="5289896"/>
          </a:xfrm>
          <a:custGeom>
            <a:avLst/>
            <a:gdLst/>
            <a:ahLst/>
            <a:cxnLst/>
            <a:rect r="r" b="b" t="t" l="l"/>
            <a:pathLst>
              <a:path h="5289896" w="7146716">
                <a:moveTo>
                  <a:pt x="0" y="0"/>
                </a:moveTo>
                <a:lnTo>
                  <a:pt x="7146716" y="0"/>
                </a:lnTo>
                <a:lnTo>
                  <a:pt x="7146716" y="5289896"/>
                </a:lnTo>
                <a:lnTo>
                  <a:pt x="0" y="5289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0982249" y="3332402"/>
            <a:ext cx="7146716" cy="5289896"/>
          </a:xfrm>
          <a:custGeom>
            <a:avLst/>
            <a:gdLst/>
            <a:ahLst/>
            <a:cxnLst/>
            <a:rect r="r" b="b" t="t" l="l"/>
            <a:pathLst>
              <a:path h="5289896" w="7146716">
                <a:moveTo>
                  <a:pt x="0" y="0"/>
                </a:moveTo>
                <a:lnTo>
                  <a:pt x="7146716" y="0"/>
                </a:lnTo>
                <a:lnTo>
                  <a:pt x="7146716" y="5289896"/>
                </a:lnTo>
                <a:lnTo>
                  <a:pt x="0" y="5289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76125" y="144737"/>
            <a:ext cx="15783697" cy="1832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Tadbirlarni reportajlar orqali yoritish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5400000">
            <a:off x="159035" y="3332402"/>
            <a:ext cx="7146716" cy="5289896"/>
          </a:xfrm>
          <a:custGeom>
            <a:avLst/>
            <a:gdLst/>
            <a:ahLst/>
            <a:cxnLst/>
            <a:rect r="r" b="b" t="t" l="l"/>
            <a:pathLst>
              <a:path h="5289896" w="7146716">
                <a:moveTo>
                  <a:pt x="0" y="0"/>
                </a:moveTo>
                <a:lnTo>
                  <a:pt x="7146716" y="0"/>
                </a:lnTo>
                <a:lnTo>
                  <a:pt x="7146716" y="5289896"/>
                </a:lnTo>
                <a:lnTo>
                  <a:pt x="0" y="5289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31805">
            <a:off x="6870673" y="4098010"/>
            <a:ext cx="805665" cy="764929"/>
          </a:xfrm>
          <a:custGeom>
            <a:avLst/>
            <a:gdLst/>
            <a:ahLst/>
            <a:cxnLst/>
            <a:rect r="r" b="b" t="t" l="l"/>
            <a:pathLst>
              <a:path h="764929" w="805665">
                <a:moveTo>
                  <a:pt x="0" y="0"/>
                </a:moveTo>
                <a:lnTo>
                  <a:pt x="805665" y="0"/>
                </a:lnTo>
                <a:lnTo>
                  <a:pt x="805665" y="764929"/>
                </a:lnTo>
                <a:lnTo>
                  <a:pt x="0" y="764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31805">
            <a:off x="12343514" y="3729907"/>
            <a:ext cx="652914" cy="619902"/>
          </a:xfrm>
          <a:custGeom>
            <a:avLst/>
            <a:gdLst/>
            <a:ahLst/>
            <a:cxnLst/>
            <a:rect r="r" b="b" t="t" l="l"/>
            <a:pathLst>
              <a:path h="619902" w="652914">
                <a:moveTo>
                  <a:pt x="0" y="0"/>
                </a:moveTo>
                <a:lnTo>
                  <a:pt x="652914" y="0"/>
                </a:lnTo>
                <a:lnTo>
                  <a:pt x="652914" y="619901"/>
                </a:lnTo>
                <a:lnTo>
                  <a:pt x="0" y="6199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31805">
            <a:off x="1442295" y="3967954"/>
            <a:ext cx="778709" cy="739336"/>
          </a:xfrm>
          <a:custGeom>
            <a:avLst/>
            <a:gdLst/>
            <a:ahLst/>
            <a:cxnLst/>
            <a:rect r="r" b="b" t="t" l="l"/>
            <a:pathLst>
              <a:path h="739336" w="778709">
                <a:moveTo>
                  <a:pt x="0" y="0"/>
                </a:moveTo>
                <a:lnTo>
                  <a:pt x="778709" y="0"/>
                </a:lnTo>
                <a:lnTo>
                  <a:pt x="778709" y="739336"/>
                </a:lnTo>
                <a:lnTo>
                  <a:pt x="0" y="739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-10036">
            <a:off x="13307780" y="3356459"/>
            <a:ext cx="3405754" cy="1066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64"/>
              </a:lnSpc>
              <a:spcBef>
                <a:spcPct val="0"/>
              </a:spcBef>
            </a:pPr>
            <a:r>
              <a:rPr lang="en-US" sz="5617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Videoreportaj</a:t>
            </a:r>
          </a:p>
        </p:txBody>
      </p:sp>
      <p:sp>
        <p:nvSpPr>
          <p:cNvPr name="TextBox 11" id="11"/>
          <p:cNvSpPr txBox="true"/>
          <p:nvPr/>
        </p:nvSpPr>
        <p:spPr>
          <a:xfrm rot="-7035">
            <a:off x="7492228" y="5288027"/>
            <a:ext cx="3551414" cy="28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3"/>
              </a:lnSpc>
            </a:pPr>
            <a:r>
              <a:rPr lang="en-US" sz="2903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Maktab, universitet, tashkilot va shu kabilarning tadbirlarini fotoreportaj shaklida yoritish — 500 000 so‘m.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902693" y="3970945"/>
            <a:ext cx="3531716" cy="1066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64"/>
              </a:lnSpc>
              <a:spcBef>
                <a:spcPct val="0"/>
              </a:spcBef>
            </a:pPr>
            <a:r>
              <a:rPr lang="en-US" sz="5617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Fotoreportaj</a:t>
            </a:r>
          </a:p>
        </p:txBody>
      </p:sp>
      <p:sp>
        <p:nvSpPr>
          <p:cNvPr name="TextBox 13" id="13"/>
          <p:cNvSpPr txBox="true"/>
          <p:nvPr/>
        </p:nvSpPr>
        <p:spPr>
          <a:xfrm rot="4959">
            <a:off x="12575246" y="4858006"/>
            <a:ext cx="4207071" cy="3371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1"/>
              </a:lnSpc>
            </a:pPr>
            <a:r>
              <a:rPr lang="en-US" sz="2963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Maktab, universitet, tashkilot va shu kabilarning tadbirlarini videoreportaj shaklida yoritish — 1 mln so‘m. Reportaj tarkibida batafsil maʼlumot va intervyular bo‘ladi.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852944" y="4818642"/>
            <a:ext cx="3963683" cy="3413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992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Ahamiyatga molik, tahririyat uchun ham qiziqarli bo‘lgan  mavzular (taqdirlash marosimlari, press turlar, matbuot anjumanlari va h.k) tekinga yoritiladi</a:t>
            </a:r>
          </a:p>
        </p:txBody>
      </p:sp>
      <p:sp>
        <p:nvSpPr>
          <p:cNvPr name="TextBox 15" id="15"/>
          <p:cNvSpPr txBox="true"/>
          <p:nvPr/>
        </p:nvSpPr>
        <p:spPr>
          <a:xfrm rot="-22031">
            <a:off x="2236498" y="3794697"/>
            <a:ext cx="4010523" cy="857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88"/>
              </a:lnSpc>
              <a:spcBef>
                <a:spcPct val="0"/>
              </a:spcBef>
            </a:pPr>
            <a:r>
              <a:rPr lang="en-US" sz="456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Matnli doimiy reportaj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28412" y="3644783"/>
            <a:ext cx="672870" cy="969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78"/>
              </a:lnSpc>
              <a:spcBef>
                <a:spcPct val="0"/>
              </a:spcBef>
            </a:pPr>
            <a:r>
              <a:rPr lang="en-US" sz="5079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1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968746" y="3918332"/>
            <a:ext cx="539474" cy="77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57"/>
              </a:lnSpc>
              <a:spcBef>
                <a:spcPct val="0"/>
              </a:spcBef>
            </a:pPr>
            <a:r>
              <a:rPr lang="en-US" sz="4072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2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379498" y="3505010"/>
            <a:ext cx="573086" cy="826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65"/>
              </a:lnSpc>
              <a:spcBef>
                <a:spcPct val="0"/>
              </a:spcBef>
            </a:pPr>
            <a:r>
              <a:rPr lang="en-US" sz="4326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3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54523" y="3936753"/>
            <a:ext cx="14108396" cy="5789300"/>
          </a:xfrm>
          <a:custGeom>
            <a:avLst/>
            <a:gdLst/>
            <a:ahLst/>
            <a:cxnLst/>
            <a:rect r="r" b="b" t="t" l="l"/>
            <a:pathLst>
              <a:path h="5789300" w="14108396">
                <a:moveTo>
                  <a:pt x="0" y="0"/>
                </a:moveTo>
                <a:lnTo>
                  <a:pt x="14108395" y="0"/>
                </a:lnTo>
                <a:lnTo>
                  <a:pt x="14108395" y="5789299"/>
                </a:lnTo>
                <a:lnTo>
                  <a:pt x="0" y="5789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7925" r="0" b="-6245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60118" y="3936753"/>
            <a:ext cx="1208803" cy="1206747"/>
          </a:xfrm>
          <a:custGeom>
            <a:avLst/>
            <a:gdLst/>
            <a:ahLst/>
            <a:cxnLst/>
            <a:rect r="r" b="b" t="t" l="l"/>
            <a:pathLst>
              <a:path h="1206747" w="1208803">
                <a:moveTo>
                  <a:pt x="0" y="0"/>
                </a:moveTo>
                <a:lnTo>
                  <a:pt x="1208804" y="0"/>
                </a:lnTo>
                <a:lnTo>
                  <a:pt x="1208804" y="1206747"/>
                </a:lnTo>
                <a:lnTo>
                  <a:pt x="0" y="1206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24554" y="722084"/>
            <a:ext cx="1687808" cy="2163857"/>
          </a:xfrm>
          <a:custGeom>
            <a:avLst/>
            <a:gdLst/>
            <a:ahLst/>
            <a:cxnLst/>
            <a:rect r="r" b="b" t="t" l="l"/>
            <a:pathLst>
              <a:path h="2163857" w="1687808">
                <a:moveTo>
                  <a:pt x="0" y="0"/>
                </a:moveTo>
                <a:lnTo>
                  <a:pt x="1687808" y="0"/>
                </a:lnTo>
                <a:lnTo>
                  <a:pt x="1687808" y="2163857"/>
                </a:lnTo>
                <a:lnTo>
                  <a:pt x="0" y="2163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062918" y="1441203"/>
            <a:ext cx="1200773" cy="2057400"/>
          </a:xfrm>
          <a:custGeom>
            <a:avLst/>
            <a:gdLst/>
            <a:ahLst/>
            <a:cxnLst/>
            <a:rect r="r" b="b" t="t" l="l"/>
            <a:pathLst>
              <a:path h="2057400" w="1200773">
                <a:moveTo>
                  <a:pt x="0" y="0"/>
                </a:moveTo>
                <a:lnTo>
                  <a:pt x="1200774" y="0"/>
                </a:lnTo>
                <a:lnTo>
                  <a:pt x="120077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350158" y="893258"/>
            <a:ext cx="13925345" cy="2605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48"/>
              </a:lnSpc>
              <a:spcBef>
                <a:spcPct val="0"/>
              </a:spcBef>
            </a:pPr>
            <a:r>
              <a:rPr lang="en-US" sz="13677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PR maqolalar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660118" y="5792470"/>
            <a:ext cx="12021838" cy="3465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5"/>
              </a:lnSpc>
            </a:pPr>
            <a:r>
              <a:rPr lang="en-US" sz="350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Tayyor maqolani gazetaga joylashtirish — 500 000 so‘m</a:t>
            </a:r>
          </a:p>
          <a:p>
            <a:pPr algn="ctr">
              <a:lnSpc>
                <a:spcPts val="4585"/>
              </a:lnSpc>
            </a:pPr>
            <a:r>
              <a:rPr lang="en-US" sz="350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Maqola yozib gazetaga joylashtirish — 750 000 so‘m</a:t>
            </a:r>
          </a:p>
          <a:p>
            <a:pPr algn="ctr">
              <a:lnSpc>
                <a:spcPts val="4585"/>
              </a:lnSpc>
            </a:pPr>
            <a:r>
              <a:rPr lang="en-US" sz="350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Tayyor maqolani saytga joylashtirish — </a:t>
            </a:r>
          </a:p>
          <a:p>
            <a:pPr algn="ctr">
              <a:lnSpc>
                <a:spcPts val="4585"/>
              </a:lnSpc>
            </a:pPr>
            <a:r>
              <a:rPr lang="en-US" sz="350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1 mln so‘m</a:t>
            </a:r>
          </a:p>
          <a:p>
            <a:pPr algn="ctr">
              <a:lnSpc>
                <a:spcPts val="4585"/>
              </a:lnSpc>
            </a:pPr>
            <a:r>
              <a:rPr lang="en-US" sz="350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Maqola yozib saytga joylashtirish — </a:t>
            </a:r>
          </a:p>
          <a:p>
            <a:pPr algn="ctr">
              <a:lnSpc>
                <a:spcPts val="4585"/>
              </a:lnSpc>
            </a:pPr>
            <a:r>
              <a:rPr lang="en-US" sz="350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1 mln 500 ming so‘m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111752" y="4309630"/>
            <a:ext cx="5793936" cy="1142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43"/>
              </a:lnSpc>
              <a:spcBef>
                <a:spcPct val="0"/>
              </a:spcBef>
            </a:pPr>
            <a:r>
              <a:rPr lang="en-US" sz="603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Biror tashkilot haqida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55002">
            <a:off x="1049672" y="665574"/>
            <a:ext cx="8057132" cy="8064424"/>
          </a:xfrm>
          <a:custGeom>
            <a:avLst/>
            <a:gdLst/>
            <a:ahLst/>
            <a:cxnLst/>
            <a:rect r="r" b="b" t="t" l="l"/>
            <a:pathLst>
              <a:path h="8064424" w="8057132">
                <a:moveTo>
                  <a:pt x="0" y="0"/>
                </a:moveTo>
                <a:lnTo>
                  <a:pt x="8057132" y="0"/>
                </a:lnTo>
                <a:lnTo>
                  <a:pt x="8057132" y="8064424"/>
                </a:lnTo>
                <a:lnTo>
                  <a:pt x="0" y="8064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55002">
            <a:off x="9318894" y="1844835"/>
            <a:ext cx="7932114" cy="7939292"/>
          </a:xfrm>
          <a:custGeom>
            <a:avLst/>
            <a:gdLst/>
            <a:ahLst/>
            <a:cxnLst/>
            <a:rect r="r" b="b" t="t" l="l"/>
            <a:pathLst>
              <a:path h="7939292" w="7932114">
                <a:moveTo>
                  <a:pt x="0" y="0"/>
                </a:moveTo>
                <a:lnTo>
                  <a:pt x="7932114" y="0"/>
                </a:lnTo>
                <a:lnTo>
                  <a:pt x="7932114" y="7939293"/>
                </a:lnTo>
                <a:lnTo>
                  <a:pt x="0" y="79392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117340">
            <a:off x="1855778" y="2192066"/>
            <a:ext cx="822884" cy="2678024"/>
          </a:xfrm>
          <a:custGeom>
            <a:avLst/>
            <a:gdLst/>
            <a:ahLst/>
            <a:cxnLst/>
            <a:rect r="r" b="b" t="t" l="l"/>
            <a:pathLst>
              <a:path h="2678024" w="822884">
                <a:moveTo>
                  <a:pt x="0" y="0"/>
                </a:moveTo>
                <a:lnTo>
                  <a:pt x="822883" y="0"/>
                </a:lnTo>
                <a:lnTo>
                  <a:pt x="822883" y="2678023"/>
                </a:lnTo>
                <a:lnTo>
                  <a:pt x="0" y="26780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313065" y="4022160"/>
            <a:ext cx="5943772" cy="1178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57"/>
              </a:lnSpc>
              <a:spcBef>
                <a:spcPct val="0"/>
              </a:spcBef>
            </a:pPr>
            <a:r>
              <a:rPr lang="en-US" sz="618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Podkast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4767025">
            <a:off x="15815643" y="3294788"/>
            <a:ext cx="882387" cy="2871674"/>
          </a:xfrm>
          <a:custGeom>
            <a:avLst/>
            <a:gdLst/>
            <a:ahLst/>
            <a:cxnLst/>
            <a:rect r="r" b="b" t="t" l="l"/>
            <a:pathLst>
              <a:path h="2871674" w="882387">
                <a:moveTo>
                  <a:pt x="0" y="0"/>
                </a:moveTo>
                <a:lnTo>
                  <a:pt x="882387" y="0"/>
                </a:lnTo>
                <a:lnTo>
                  <a:pt x="882387" y="2871674"/>
                </a:lnTo>
                <a:lnTo>
                  <a:pt x="0" y="28716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51058">
            <a:off x="1883158" y="8673600"/>
            <a:ext cx="6375907" cy="915812"/>
          </a:xfrm>
          <a:custGeom>
            <a:avLst/>
            <a:gdLst/>
            <a:ahLst/>
            <a:cxnLst/>
            <a:rect r="r" b="b" t="t" l="l"/>
            <a:pathLst>
              <a:path h="915812" w="6375907">
                <a:moveTo>
                  <a:pt x="0" y="0"/>
                </a:moveTo>
                <a:lnTo>
                  <a:pt x="6375907" y="0"/>
                </a:lnTo>
                <a:lnTo>
                  <a:pt x="6375907" y="915812"/>
                </a:lnTo>
                <a:lnTo>
                  <a:pt x="0" y="9158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51058">
            <a:off x="9776051" y="922362"/>
            <a:ext cx="6375907" cy="915812"/>
          </a:xfrm>
          <a:custGeom>
            <a:avLst/>
            <a:gdLst/>
            <a:ahLst/>
            <a:cxnLst/>
            <a:rect r="r" b="b" t="t" l="l"/>
            <a:pathLst>
              <a:path h="915812" w="6375907">
                <a:moveTo>
                  <a:pt x="0" y="0"/>
                </a:moveTo>
                <a:lnTo>
                  <a:pt x="6375907" y="0"/>
                </a:lnTo>
                <a:lnTo>
                  <a:pt x="6375907" y="915812"/>
                </a:lnTo>
                <a:lnTo>
                  <a:pt x="0" y="9158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946709" y="4226820"/>
            <a:ext cx="2974478" cy="1833360"/>
          </a:xfrm>
          <a:custGeom>
            <a:avLst/>
            <a:gdLst/>
            <a:ahLst/>
            <a:cxnLst/>
            <a:rect r="r" b="b" t="t" l="l"/>
            <a:pathLst>
              <a:path h="1833360" w="2974478">
                <a:moveTo>
                  <a:pt x="0" y="0"/>
                </a:moveTo>
                <a:lnTo>
                  <a:pt x="2974478" y="0"/>
                </a:lnTo>
                <a:lnTo>
                  <a:pt x="2974478" y="1833360"/>
                </a:lnTo>
                <a:lnTo>
                  <a:pt x="0" y="18333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512916" y="5143500"/>
            <a:ext cx="3544070" cy="2169937"/>
          </a:xfrm>
          <a:custGeom>
            <a:avLst/>
            <a:gdLst/>
            <a:ahLst/>
            <a:cxnLst/>
            <a:rect r="r" b="b" t="t" l="l"/>
            <a:pathLst>
              <a:path h="2169937" w="3544070">
                <a:moveTo>
                  <a:pt x="0" y="0"/>
                </a:moveTo>
                <a:lnTo>
                  <a:pt x="3544070" y="0"/>
                </a:lnTo>
                <a:lnTo>
                  <a:pt x="3544070" y="2169937"/>
                </a:lnTo>
                <a:lnTo>
                  <a:pt x="0" y="21699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-13919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-69622">
            <a:off x="10974387" y="7346640"/>
            <a:ext cx="5177625" cy="1729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87"/>
              </a:lnSpc>
            </a:pPr>
            <a:r>
              <a:rPr lang="en-US" sz="21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Respondent tanlagan biror mavzu yuzasidan reklamaga asoslangan videopodkast. YouTube, Instagram, Facebook va Telegram tarmoqlaridagi sahifalarga joylanadi. Narxi: 2 mln 500 ming so‘m.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462062" y="3032172"/>
            <a:ext cx="5943772" cy="1178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57"/>
              </a:lnSpc>
              <a:spcBef>
                <a:spcPct val="0"/>
              </a:spcBef>
            </a:pPr>
            <a:r>
              <a:rPr lang="en-US" sz="618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Videointervyu</a:t>
            </a:r>
          </a:p>
        </p:txBody>
      </p:sp>
      <p:sp>
        <p:nvSpPr>
          <p:cNvPr name="TextBox 14" id="14"/>
          <p:cNvSpPr txBox="true"/>
          <p:nvPr/>
        </p:nvSpPr>
        <p:spPr>
          <a:xfrm rot="-69622">
            <a:off x="2749099" y="6104884"/>
            <a:ext cx="5369121" cy="1377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5"/>
              </a:lnSpc>
            </a:pPr>
            <a:r>
              <a:rPr lang="en-US" sz="211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Biror mavzu yoki ma'lum shaxs faoliyati yuzasidan reklamaga asoslangan videointervyu. YouTube, Instagram, Facebook va Telegram tarmoqlaridagi sahifalarga joylanadi. Narxi: 2 mln so‘m.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DAGLE4mPETU</dc:identifier>
  <dcterms:modified xsi:type="dcterms:W3CDTF">2011-08-01T06:04:30Z</dcterms:modified>
  <cp:revision>1</cp:revision>
  <dc:title>Brown and Yellow Scrapbook Brainstorm Presentation</dc:title>
</cp:coreProperties>
</file>